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2DD4-0B17-4D00-8484-47ACD4D2800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03EA9B-893B-436A-A6FE-31DE74F815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2DD4-0B17-4D00-8484-47ACD4D2800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A9B-893B-436A-A6FE-31DE74F815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2DD4-0B17-4D00-8484-47ACD4D2800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A9B-893B-436A-A6FE-31DE74F815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2DD4-0B17-4D00-8484-47ACD4D2800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03EA9B-893B-436A-A6FE-31DE74F815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2DD4-0B17-4D00-8484-47ACD4D2800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A9B-893B-436A-A6FE-31DE74F815E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2DD4-0B17-4D00-8484-47ACD4D2800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A9B-893B-436A-A6FE-31DE74F815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2DD4-0B17-4D00-8484-47ACD4D2800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403EA9B-893B-436A-A6FE-31DE74F815E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2DD4-0B17-4D00-8484-47ACD4D2800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A9B-893B-436A-A6FE-31DE74F815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2DD4-0B17-4D00-8484-47ACD4D2800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A9B-893B-436A-A6FE-31DE74F815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2DD4-0B17-4D00-8484-47ACD4D2800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A9B-893B-436A-A6FE-31DE74F815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2DD4-0B17-4D00-8484-47ACD4D2800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A9B-893B-436A-A6FE-31DE74F815E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97F2DD4-0B17-4D00-8484-47ACD4D2800E}" type="datetimeFigureOut">
              <a:rPr lang="pt-BR" smtClean="0"/>
              <a:pPr/>
              <a:t>21/01/2012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03EA9B-893B-436A-A6FE-31DE74F815E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Arquivos Permanentes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– 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838200"/>
          </a:xfrm>
        </p:spPr>
        <p:txBody>
          <a:bodyPr/>
          <a:lstStyle/>
          <a:p>
            <a:pPr algn="ctr"/>
            <a:r>
              <a:rPr lang="pt-BR" dirty="0" smtClean="0"/>
              <a:t>O Arquivo Permanente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72608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Instituições em funcionamento</a:t>
            </a:r>
          </a:p>
          <a:p>
            <a:pPr lvl="1" algn="just"/>
            <a:r>
              <a:rPr lang="pt-BR" dirty="0" smtClean="0"/>
              <a:t>Diferenças entre instituições onde haja gestão </a:t>
            </a:r>
            <a:r>
              <a:rPr lang="pt-BR" dirty="0" err="1" smtClean="0"/>
              <a:t>do-cumental</a:t>
            </a:r>
            <a:r>
              <a:rPr lang="pt-BR" dirty="0" smtClean="0"/>
              <a:t> e instituições onde jamais tenha havido algum tratamento no acervo.</a:t>
            </a:r>
          </a:p>
          <a:p>
            <a:pPr marL="0" lvl="1" indent="7938">
              <a:buNone/>
            </a:pPr>
            <a:r>
              <a:rPr lang="pt-BR" dirty="0" smtClean="0"/>
              <a:t>             </a:t>
            </a:r>
            <a:r>
              <a:rPr lang="pt-BR" dirty="0" err="1" smtClean="0"/>
              <a:t>Arquivo</a:t>
            </a:r>
            <a:r>
              <a:rPr lang="pt-BR" b="1" dirty="0" err="1" smtClean="0"/>
              <a:t>S</a:t>
            </a:r>
            <a:r>
              <a:rPr lang="pt-BR" b="1" dirty="0" smtClean="0"/>
              <a:t> </a:t>
            </a:r>
            <a:r>
              <a:rPr lang="pt-BR" dirty="0" smtClean="0"/>
              <a:t>                                 Arquivo central ou</a:t>
            </a:r>
          </a:p>
          <a:p>
            <a:pPr marL="0" lvl="1" indent="7938">
              <a:buNone/>
            </a:pPr>
            <a:r>
              <a:rPr lang="pt-BR" dirty="0" smtClean="0"/>
              <a:t>            </a:t>
            </a:r>
            <a:r>
              <a:rPr lang="pt-BR" dirty="0" err="1" smtClean="0"/>
              <a:t>corrente</a:t>
            </a:r>
            <a:r>
              <a:rPr lang="pt-BR" b="1" dirty="0" err="1" smtClean="0"/>
              <a:t>S</a:t>
            </a:r>
            <a:r>
              <a:rPr lang="pt-BR" dirty="0" smtClean="0"/>
              <a:t>                                      permanente</a:t>
            </a:r>
          </a:p>
          <a:p>
            <a:pPr marL="360363" lvl="1" indent="-352425" algn="just">
              <a:buFont typeface="Arial" pitchFamily="34" charset="0"/>
              <a:buChar char="•"/>
            </a:pPr>
            <a:r>
              <a:rPr lang="pt-BR" sz="3200" dirty="0" smtClean="0"/>
              <a:t>A formação dos arquivos correntes depende da produção de documentos e do arquivo </a:t>
            </a:r>
            <a:r>
              <a:rPr lang="pt-BR" sz="3200" dirty="0" err="1" smtClean="0"/>
              <a:t>perma-nente</a:t>
            </a:r>
            <a:r>
              <a:rPr lang="pt-BR" sz="3200" dirty="0" smtClean="0"/>
              <a:t> depende da transferência regular dos </a:t>
            </a:r>
            <a:r>
              <a:rPr lang="pt-BR" sz="3200" dirty="0" err="1" smtClean="0"/>
              <a:t>pri-meiros</a:t>
            </a:r>
            <a:endParaRPr lang="pt-BR" sz="3200" dirty="0" smtClean="0"/>
          </a:p>
          <a:p>
            <a:pPr marL="360363" lvl="1" indent="-352425" algn="just">
              <a:buFont typeface="Arial" pitchFamily="34" charset="0"/>
              <a:buChar char="•"/>
            </a:pPr>
            <a:r>
              <a:rPr lang="pt-BR" sz="3200" dirty="0" smtClean="0"/>
              <a:t>O arquivo permanente s</a:t>
            </a:r>
            <a:r>
              <a:rPr lang="pt-BR" sz="3200" dirty="0" smtClean="0"/>
              <a:t>erve </a:t>
            </a:r>
            <a:r>
              <a:rPr lang="pt-BR" sz="3200" dirty="0" smtClean="0"/>
              <a:t>ao usuário interno e externo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3635896" y="314096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Recolhimento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25658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Os recolhimentos para o arquivo permanente são canais habituais de sua formação, porém existem:</a:t>
            </a:r>
          </a:p>
          <a:p>
            <a:pPr lvl="1"/>
            <a:r>
              <a:rPr lang="pt-BR" dirty="0" smtClean="0"/>
              <a:t>Recolhimentos extraordinários;</a:t>
            </a:r>
          </a:p>
          <a:p>
            <a:pPr lvl="1"/>
            <a:r>
              <a:rPr lang="pt-BR" dirty="0" smtClean="0"/>
              <a:t>Por recuperação;</a:t>
            </a:r>
          </a:p>
          <a:p>
            <a:pPr lvl="1"/>
            <a:r>
              <a:rPr lang="pt-BR" dirty="0" smtClean="0"/>
              <a:t>Por compra ou </a:t>
            </a:r>
          </a:p>
          <a:p>
            <a:pPr lvl="1"/>
            <a:r>
              <a:rPr lang="pt-BR" dirty="0" smtClean="0"/>
              <a:t>Por doação.</a:t>
            </a:r>
          </a:p>
          <a:p>
            <a:pPr algn="just"/>
            <a:r>
              <a:rPr lang="pt-BR" dirty="0" smtClean="0"/>
              <a:t>Conscientização para o recolhimento e </a:t>
            </a:r>
            <a:r>
              <a:rPr lang="pt-BR" dirty="0" err="1" smtClean="0"/>
              <a:t>impor-tância</a:t>
            </a:r>
            <a:r>
              <a:rPr lang="pt-BR" dirty="0" smtClean="0"/>
              <a:t> da gestão documental e do arquivo, </a:t>
            </a:r>
            <a:r>
              <a:rPr lang="pt-BR" dirty="0" err="1" smtClean="0"/>
              <a:t>bus-cando</a:t>
            </a:r>
            <a:r>
              <a:rPr lang="pt-BR" dirty="0" smtClean="0"/>
              <a:t> colaboração nos setores </a:t>
            </a:r>
            <a:r>
              <a:rPr lang="pt-BR" dirty="0" err="1" smtClean="0"/>
              <a:t>administra-tivos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endParaRPr lang="pt-BR" sz="4000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2"/>
            <a:ext cx="8496622" cy="5544839"/>
          </a:xfrm>
        </p:spPr>
        <p:txBody>
          <a:bodyPr>
            <a:normAutofit/>
          </a:bodyPr>
          <a:lstStyle/>
          <a:p>
            <a:r>
              <a:rPr lang="pt-BR" sz="2800" dirty="0" smtClean="0"/>
              <a:t>Conceito:</a:t>
            </a:r>
          </a:p>
          <a:p>
            <a:pPr lvl="1"/>
            <a:r>
              <a:rPr lang="pt-BR" sz="2400" dirty="0" smtClean="0"/>
              <a:t>É </a:t>
            </a:r>
            <a:r>
              <a:rPr lang="pt-BR" sz="2400" dirty="0"/>
              <a:t>a transferência dos documentos do local de guarda corrente para o depósito de guarda temporária ou definitiva.</a:t>
            </a:r>
          </a:p>
          <a:p>
            <a:r>
              <a:rPr lang="pt-BR" sz="2800" dirty="0"/>
              <a:t>O recolhimento requer planejamento </a:t>
            </a:r>
            <a:r>
              <a:rPr lang="pt-BR" sz="2800" dirty="0" smtClean="0"/>
              <a:t>cuidadoso </a:t>
            </a:r>
            <a:r>
              <a:rPr lang="pt-BR" sz="2800" dirty="0"/>
              <a:t>com um método econômico e eficiente.</a:t>
            </a:r>
          </a:p>
          <a:p>
            <a:r>
              <a:rPr lang="pt-BR" sz="2800" dirty="0"/>
              <a:t>Tipos de Recolhimento:</a:t>
            </a:r>
          </a:p>
          <a:p>
            <a:pPr lvl="1"/>
            <a:r>
              <a:rPr lang="pt-BR" sz="2400" dirty="0"/>
              <a:t>Permanente: aplicado em casos especiais;</a:t>
            </a:r>
          </a:p>
          <a:p>
            <a:pPr lvl="1"/>
            <a:r>
              <a:rPr lang="pt-BR" sz="2400" dirty="0"/>
              <a:t>Periódica: efetuado em intervalos determinados.</a:t>
            </a:r>
          </a:p>
          <a:p>
            <a:r>
              <a:rPr lang="pt-BR" sz="2800" dirty="0"/>
              <a:t>Recomenda-se a elaboração de um calendário de comum acordo entre as partes, onde são fixados os períodos dessa operação.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736"/>
            <a:ext cx="8424863" cy="532901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pt-BR" dirty="0"/>
              <a:t>Deve-se indicar que houve a transferência, tanto nos locais de onde saíram os </a:t>
            </a:r>
            <a:r>
              <a:rPr lang="pt-BR" dirty="0" err="1"/>
              <a:t>docu-mentos</a:t>
            </a:r>
            <a:r>
              <a:rPr lang="pt-BR" dirty="0"/>
              <a:t> como nos depósitos de guarda permanente, através de listagens no qual se anotarão: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Data da transferência;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Título dos documentos recebidos;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Setor que realizou a transferência;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Quantidade total recebida;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Datas-limites.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pt-BR" dirty="0" err="1"/>
              <a:t>Obs</a:t>
            </a:r>
            <a:r>
              <a:rPr lang="pt-BR" dirty="0"/>
              <a:t>: se já houver tabela de temporalidade pode-se indicar os prazos para conservação e/ou </a:t>
            </a:r>
            <a:r>
              <a:rPr lang="pt-BR" dirty="0" err="1" smtClean="0"/>
              <a:t>elimina-ção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/>
          <a:lstStyle/>
          <a:p>
            <a:r>
              <a:rPr lang="pt-BR" dirty="0" smtClean="0"/>
              <a:t>A recepção dos documentos:</a:t>
            </a:r>
          </a:p>
          <a:p>
            <a:pPr lvl="1"/>
            <a:r>
              <a:rPr lang="pt-BR" dirty="0" smtClean="0"/>
              <a:t>Comprovar a entrada (guardar cópia das listagens – inventário geral);</a:t>
            </a:r>
          </a:p>
          <a:p>
            <a:pPr lvl="1"/>
            <a:r>
              <a:rPr lang="pt-BR" dirty="0" smtClean="0"/>
              <a:t>Criar as notações de localização;</a:t>
            </a:r>
          </a:p>
          <a:p>
            <a:pPr lvl="1"/>
            <a:r>
              <a:rPr lang="pt-BR" dirty="0" smtClean="0"/>
              <a:t>Corresponder os documentos ao plano de </a:t>
            </a:r>
            <a:r>
              <a:rPr lang="pt-BR" dirty="0" err="1" smtClean="0"/>
              <a:t>classifi-cação</a:t>
            </a:r>
            <a:endParaRPr lang="pt-BR" dirty="0" smtClean="0"/>
          </a:p>
          <a:p>
            <a:r>
              <a:rPr lang="pt-BR" dirty="0" smtClean="0"/>
              <a:t>Iniciar a descrição dos </a:t>
            </a:r>
          </a:p>
          <a:p>
            <a:pPr>
              <a:buNone/>
            </a:pPr>
            <a:r>
              <a:rPr lang="pt-BR" dirty="0" smtClean="0"/>
              <a:t>   documentos.</a:t>
            </a:r>
            <a:endParaRPr lang="pt-BR" dirty="0"/>
          </a:p>
        </p:txBody>
      </p:sp>
      <p:pic>
        <p:nvPicPr>
          <p:cNvPr id="4" name="Imagem 3" descr="beneficiosgesta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91443" y="4069630"/>
            <a:ext cx="3513005" cy="252772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/>
              <a:t>Notação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24862" cy="547211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t-BR" dirty="0"/>
              <a:t>São símbolos que servem como elementos de identificação e localização dos fundos e das séries.</a:t>
            </a:r>
          </a:p>
          <a:p>
            <a:pPr>
              <a:lnSpc>
                <a:spcPct val="90000"/>
              </a:lnSpc>
            </a:pPr>
            <a:r>
              <a:rPr lang="pt-BR" dirty="0"/>
              <a:t>Podem ser puros (números e letras) ou mistos (alfanumérico) </a:t>
            </a:r>
          </a:p>
          <a:p>
            <a:pPr>
              <a:lnSpc>
                <a:spcPct val="90000"/>
              </a:lnSpc>
            </a:pPr>
            <a:r>
              <a:rPr lang="pt-BR" dirty="0"/>
              <a:t>Sua escolha é meramente convencional, ex: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AG/SP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1(1-4)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2001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2020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3276600" y="4221163"/>
            <a:ext cx="532765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AG – Administração Geral</a:t>
            </a:r>
          </a:p>
          <a:p>
            <a:pPr>
              <a:spcBef>
                <a:spcPct val="50000"/>
              </a:spcBef>
            </a:pPr>
            <a:r>
              <a:rPr lang="pt-BR"/>
              <a:t>SP – Serviço Pessoal</a:t>
            </a:r>
          </a:p>
          <a:p>
            <a:pPr>
              <a:spcBef>
                <a:spcPct val="50000"/>
              </a:spcBef>
            </a:pPr>
            <a:r>
              <a:rPr lang="pt-BR"/>
              <a:t>1 – Nº da Caixa</a:t>
            </a:r>
          </a:p>
          <a:p>
            <a:pPr>
              <a:spcBef>
                <a:spcPct val="50000"/>
              </a:spcBef>
            </a:pPr>
            <a:r>
              <a:rPr lang="pt-BR"/>
              <a:t>(1-4) – Nº de pastas (processos na caixa</a:t>
            </a:r>
          </a:p>
          <a:p>
            <a:pPr>
              <a:spcBef>
                <a:spcPct val="50000"/>
              </a:spcBef>
            </a:pPr>
            <a:r>
              <a:rPr lang="pt-BR"/>
              <a:t>2001 – Data (podendo se acrescentar também a data de eliminação)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Arquivos </a:t>
            </a:r>
            <a:r>
              <a:rPr lang="pt-BR" dirty="0" err="1" smtClean="0"/>
              <a:t>PermaNENTES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812088" cy="5328592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Instituições extintas.</a:t>
            </a:r>
          </a:p>
          <a:p>
            <a:pPr lvl="1" algn="just"/>
            <a:r>
              <a:rPr lang="pt-BR" dirty="0" smtClean="0"/>
              <a:t>Para Herrera estes são os arquivos permanentes por excelência pois todas as suas séries estão fechadas.</a:t>
            </a:r>
          </a:p>
          <a:p>
            <a:pPr lvl="1" algn="just"/>
            <a:r>
              <a:rPr lang="pt-BR" dirty="0" smtClean="0"/>
              <a:t>Não pode haver movimentos: ingressos ou eliminações.</a:t>
            </a:r>
          </a:p>
          <a:p>
            <a:pPr algn="just"/>
            <a:r>
              <a:rPr lang="pt-BR" dirty="0" smtClean="0"/>
              <a:t>Duas possibilidades:</a:t>
            </a:r>
          </a:p>
          <a:p>
            <a:pPr lvl="1" algn="just"/>
            <a:r>
              <a:rPr lang="pt-BR" dirty="0" smtClean="0"/>
              <a:t>Desorganizados (maioria);</a:t>
            </a:r>
          </a:p>
          <a:p>
            <a:pPr lvl="1" algn="just"/>
            <a:r>
              <a:rPr lang="pt-BR" dirty="0" smtClean="0"/>
              <a:t>Organizados e com inventários.</a:t>
            </a:r>
          </a:p>
          <a:p>
            <a:pPr lvl="1" algn="just"/>
            <a:r>
              <a:rPr lang="pt-BR" dirty="0" smtClean="0"/>
              <a:t>No primeiro caso restabelecer a organização do arquivo. No segundo manter a estrutura e iniciar descrição.</a:t>
            </a:r>
          </a:p>
          <a:p>
            <a:pPr lvl="1" algn="just"/>
            <a:r>
              <a:rPr lang="pt-BR" dirty="0" smtClean="0"/>
              <a:t>Criar os planos de classificação, fazer as ordenações das séries </a:t>
            </a:r>
            <a:r>
              <a:rPr lang="pt-BR" smtClean="0"/>
              <a:t>e descrever. 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96752"/>
            <a:ext cx="8812088" cy="54726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 organização passa a ser uma autêntica tarefa de reconstrução (história </a:t>
            </a:r>
            <a:r>
              <a:rPr lang="pt-BR" dirty="0" err="1" smtClean="0"/>
              <a:t>instituicional</a:t>
            </a:r>
            <a:r>
              <a:rPr lang="pt-BR" dirty="0" smtClean="0"/>
              <a:t>)</a:t>
            </a:r>
          </a:p>
          <a:p>
            <a:pPr lvl="1" algn="just"/>
            <a:r>
              <a:rPr lang="pt-BR" dirty="0" smtClean="0"/>
              <a:t>Estudo aprofundado da instituição produtora (órgãos</a:t>
            </a:r>
            <a:r>
              <a:rPr lang="pt-BR" smtClean="0"/>
              <a:t>, funções </a:t>
            </a:r>
            <a:r>
              <a:rPr lang="pt-BR" dirty="0" smtClean="0"/>
              <a:t>e atividades – macro para o micro).</a:t>
            </a:r>
          </a:p>
          <a:p>
            <a:pPr lvl="1"/>
            <a:r>
              <a:rPr lang="pt-BR" dirty="0" smtClean="0"/>
              <a:t>Há instituições em que não há organograma como hoje entendemos, existindo funções ou atividades, mas não o setor administrativo de sua realização</a:t>
            </a:r>
          </a:p>
          <a:p>
            <a:pPr lvl="1"/>
            <a:r>
              <a:rPr lang="pt-BR" dirty="0" smtClean="0"/>
              <a:t>Análise dos documentos (micro para o macro).</a:t>
            </a:r>
          </a:p>
          <a:p>
            <a:r>
              <a:rPr lang="pt-BR" dirty="0" smtClean="0"/>
              <a:t>Perda total de </a:t>
            </a:r>
            <a:r>
              <a:rPr lang="pt-BR" dirty="0" err="1" smtClean="0"/>
              <a:t>interrelação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Relacionar todos os documentos para poder incorporar, na medida do possível, as séries correspondentes.</a:t>
            </a:r>
          </a:p>
          <a:p>
            <a:r>
              <a:rPr lang="pt-BR" dirty="0" smtClean="0"/>
              <a:t>Elaboração do plano de classificação.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1440</TotalTime>
  <Words>538</Words>
  <Application>Microsoft Office PowerPoint</Application>
  <PresentationFormat>Apresentação na tela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Viagem</vt:lpstr>
      <vt:lpstr>Arquivos Permanentes</vt:lpstr>
      <vt:lpstr>O Arquivo Permanente</vt:lpstr>
      <vt:lpstr>Recolhimento</vt:lpstr>
      <vt:lpstr>Slide 4</vt:lpstr>
      <vt:lpstr>Slide 5</vt:lpstr>
      <vt:lpstr>Slide 6</vt:lpstr>
      <vt:lpstr>Notação</vt:lpstr>
      <vt:lpstr>Arquivos PermaNENTES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Arquivos Permanentes</dc:title>
  <dc:creator>JOSEMAR HENRIQUE</dc:creator>
  <cp:lastModifiedBy>JOSEMAR HENRIQUE</cp:lastModifiedBy>
  <cp:revision>6</cp:revision>
  <dcterms:created xsi:type="dcterms:W3CDTF">2012-01-20T17:01:27Z</dcterms:created>
  <dcterms:modified xsi:type="dcterms:W3CDTF">2012-01-22T10:51:23Z</dcterms:modified>
</cp:coreProperties>
</file>